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2" r:id="rId8"/>
    <p:sldId id="266" r:id="rId9"/>
    <p:sldId id="265" r:id="rId10"/>
    <p:sldId id="267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aleway" panose="020B0604020202020204" charset="0"/>
      <p:regular r:id="rId16"/>
    </p:embeddedFont>
    <p:embeddedFont>
      <p:font typeface="Raleway Bold" panose="020B0604020202020204" charset="0"/>
      <p:regular r:id="rId17"/>
    </p:embeddedFont>
    <p:embeddedFont>
      <p:font typeface="Raleway Heavy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2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F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4800" y="5448300"/>
            <a:ext cx="7148982" cy="4673362"/>
            <a:chOff x="0" y="0"/>
            <a:chExt cx="9531976" cy="6231151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8367188" cy="52113"/>
            </a:xfrm>
            <a:prstGeom prst="rect">
              <a:avLst/>
            </a:prstGeom>
            <a:solidFill>
              <a:srgbClr val="F5FFF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42839"/>
              <a:ext cx="9531976" cy="5688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F5FFF9"/>
                  </a:solidFill>
                  <a:latin typeface="Raleway"/>
                </a:rPr>
                <a:t>Presented by;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David Rafael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Dennis Barbosa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Felipe Kling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Gabriel </a:t>
              </a:r>
              <a:r>
                <a:rPr lang="en-US" sz="3000" dirty="0" err="1">
                  <a:solidFill>
                    <a:srgbClr val="F5FFF9"/>
                  </a:solidFill>
                  <a:latin typeface="Raleway"/>
                </a:rPr>
                <a:t>Alvares</a:t>
              </a: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 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José Fabiano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Lucas Ferreira </a:t>
              </a:r>
            </a:p>
            <a:p>
              <a:pPr algn="l"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Renato Paulino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87925" y="537380"/>
            <a:ext cx="9877297" cy="2430332"/>
            <a:chOff x="0" y="0"/>
            <a:chExt cx="13169729" cy="3240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2017105" cy="736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340">
                  <a:solidFill>
                    <a:srgbClr val="F5FFF9"/>
                  </a:solidFill>
                  <a:latin typeface="Raleway Bold"/>
                </a:rPr>
                <a:t>GRUPO 8 APRESENTA: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93109"/>
              <a:ext cx="13169729" cy="194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000"/>
                </a:lnSpc>
              </a:pPr>
              <a:r>
                <a:rPr lang="en-US" sz="10000" dirty="0" err="1">
                  <a:solidFill>
                    <a:srgbClr val="F5FFF9"/>
                  </a:solidFill>
                  <a:latin typeface="Raleway Heavy"/>
                </a:rPr>
                <a:t>Frigologia</a:t>
              </a:r>
              <a:endParaRPr lang="en-US" sz="10000" dirty="0">
                <a:solidFill>
                  <a:srgbClr val="F5FFF9"/>
                </a:solidFill>
                <a:latin typeface="Raleway Heavy"/>
              </a:endParaRP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615AA4F5-0612-44AA-971D-FFDD3E559F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3" b="11121"/>
          <a:stretch/>
        </p:blipFill>
        <p:spPr>
          <a:xfrm>
            <a:off x="9144000" y="-1"/>
            <a:ext cx="9220200" cy="1028260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CD1CE94-BC12-411A-AE32-226DF05E4C73}"/>
              </a:ext>
            </a:extLst>
          </p:cNvPr>
          <p:cNvSpPr txBox="1"/>
          <p:nvPr/>
        </p:nvSpPr>
        <p:spPr>
          <a:xfrm>
            <a:off x="8932275" y="2576842"/>
            <a:ext cx="9431925" cy="4980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“Um certo dia pensamos: por que não unir o melhor de dois mundos? Então da mente de 7 jovens desenvolvedores nasce a </a:t>
            </a:r>
            <a:r>
              <a:rPr lang="pt-BR" sz="3600" i="1" spc="107" dirty="0" err="1">
                <a:solidFill>
                  <a:srgbClr val="F2EBC7"/>
                </a:solidFill>
                <a:latin typeface="Raleway"/>
              </a:rPr>
              <a:t>Frigologia</a:t>
            </a: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 - O conceito de mesclar tecnologia de ponta com o universo das carnes”.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65331" y="1357669"/>
            <a:ext cx="11239500" cy="8229600"/>
          </a:xfrm>
          <a:prstGeom prst="rect">
            <a:avLst/>
          </a:prstGeom>
          <a:solidFill>
            <a:srgbClr val="F2EBC7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11705" y="9135470"/>
            <a:ext cx="329745" cy="12283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3524250" y="1028700"/>
            <a:ext cx="11239500" cy="8229600"/>
          </a:xfrm>
          <a:prstGeom prst="rect">
            <a:avLst/>
          </a:prstGeom>
          <a:solidFill>
            <a:srgbClr val="31343C"/>
          </a:solidFill>
        </p:spPr>
        <p:txBody>
          <a:bodyPr/>
          <a:lstStyle/>
          <a:p>
            <a:endParaRPr lang="pt-BR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682162" y="682162"/>
            <a:ext cx="950657" cy="9506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835249" y="2591709"/>
            <a:ext cx="2280879" cy="22808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028700" y="8708895"/>
            <a:ext cx="2280879" cy="2280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079665" y="8957650"/>
            <a:ext cx="629619" cy="62961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2169140" y="3102530"/>
            <a:ext cx="629619" cy="62961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671931" y="1343381"/>
            <a:ext cx="8944138" cy="7656598"/>
            <a:chOff x="0" y="-19050"/>
            <a:chExt cx="11925518" cy="1020879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11925518" cy="2838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Raleway Bold"/>
                </a:rPr>
                <a:t>Faça um teste do nosso serviço!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7826"/>
              <a:ext cx="11925518" cy="622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endParaRPr lang="en-US" sz="3000" spc="270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31425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 lang="en-US" sz="2800" spc="84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653470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 dirty="0">
                  <a:solidFill>
                    <a:srgbClr val="FFFFFF"/>
                  </a:solidFill>
                  <a:latin typeface="Raleway"/>
                </a:rPr>
                <a:t>CONTACTE-NOS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517070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123 456 7890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750006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>
                  <a:solidFill>
                    <a:srgbClr val="FFFFFF"/>
                  </a:solidFill>
                  <a:latin typeface="Raleway"/>
                </a:rPr>
                <a:t>ENDEREÇO DE EMAIL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13606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 dirty="0">
                  <a:solidFill>
                    <a:srgbClr val="FFFFFF"/>
                  </a:solidFill>
                  <a:latin typeface="Raleway"/>
                </a:rPr>
                <a:t>frigologia_solutions@gmail.com</a:t>
              </a:r>
            </a:p>
          </p:txBody>
        </p:sp>
      </p:grpSp>
      <p:pic>
        <p:nvPicPr>
          <p:cNvPr id="18" name="Picture 4">
            <a:extLst>
              <a:ext uri="{FF2B5EF4-FFF2-40B4-BE49-F238E27FC236}">
                <a16:creationId xmlns:a16="http://schemas.microsoft.com/office/drawing/2014/main" id="{4E191EB1-F149-485C-99B3-5E3464A2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924" t="14760" r="25109" b="22188"/>
          <a:stretch>
            <a:fillRect/>
          </a:stretch>
        </p:blipFill>
        <p:spPr>
          <a:xfrm>
            <a:off x="7524485" y="3932094"/>
            <a:ext cx="3239029" cy="21288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sp>
        <p:nvSpPr>
          <p:cNvPr id="13" name="AutoShape 13"/>
          <p:cNvSpPr/>
          <p:nvPr/>
        </p:nvSpPr>
        <p:spPr>
          <a:xfrm>
            <a:off x="0" y="-8164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949047" y="36246"/>
            <a:ext cx="953030" cy="956207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317654" y="292921"/>
            <a:ext cx="893431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QUAIS SÃO OS VALORES DA EMPRESA?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97E9CCD0-C1AE-4B4E-9975-B20C0DA5C4B0}"/>
              </a:ext>
            </a:extLst>
          </p:cNvPr>
          <p:cNvGrpSpPr/>
          <p:nvPr/>
        </p:nvGrpSpPr>
        <p:grpSpPr>
          <a:xfrm>
            <a:off x="1317655" y="2180948"/>
            <a:ext cx="4001520" cy="7501386"/>
            <a:chOff x="1317655" y="2180948"/>
            <a:chExt cx="4001520" cy="7501386"/>
          </a:xfrm>
        </p:grpSpPr>
        <p:grpSp>
          <p:nvGrpSpPr>
            <p:cNvPr id="4" name="Group 4"/>
            <p:cNvGrpSpPr/>
            <p:nvPr/>
          </p:nvGrpSpPr>
          <p:grpSpPr>
            <a:xfrm>
              <a:off x="1581881" y="7700370"/>
              <a:ext cx="3473067" cy="1981964"/>
              <a:chOff x="0" y="0"/>
              <a:chExt cx="7620000" cy="434848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304800" y="30480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7315200" y="0"/>
                    </a:moveTo>
                    <a:lnTo>
                      <a:pt x="7315200" y="4043680"/>
                    </a:lnTo>
                    <a:lnTo>
                      <a:pt x="0" y="4043680"/>
                    </a:lnTo>
                    <a:lnTo>
                      <a:pt x="0" y="3738880"/>
                    </a:lnTo>
                    <a:lnTo>
                      <a:pt x="7010400" y="3738880"/>
                    </a:lnTo>
                    <a:lnTo>
                      <a:pt x="7010400" y="0"/>
                    </a:lnTo>
                    <a:close/>
                  </a:path>
                </a:pathLst>
              </a:custGeom>
              <a:solidFill>
                <a:srgbClr val="F2EBC7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0" y="0"/>
                    </a:moveTo>
                    <a:lnTo>
                      <a:pt x="7315200" y="0"/>
                    </a:lnTo>
                    <a:lnTo>
                      <a:pt x="7315200" y="4043680"/>
                    </a:lnTo>
                    <a:lnTo>
                      <a:pt x="0" y="404368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4"/>
            <a:srcRect l="2333" t="2063" r="6223" b="4715"/>
            <a:stretch>
              <a:fillRect/>
            </a:stretch>
          </p:blipFill>
          <p:spPr>
            <a:xfrm>
              <a:off x="1317655" y="2180948"/>
              <a:ext cx="4001520" cy="5383796"/>
            </a:xfrm>
            <a:prstGeom prst="rect">
              <a:avLst/>
            </a:prstGeom>
          </p:spPr>
        </p:pic>
        <p:sp>
          <p:nvSpPr>
            <p:cNvPr id="21" name="TextBox 21"/>
            <p:cNvSpPr txBox="1"/>
            <p:nvPr/>
          </p:nvSpPr>
          <p:spPr>
            <a:xfrm>
              <a:off x="1905000" y="7962900"/>
              <a:ext cx="2663701" cy="145546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  <a:spcBef>
                  <a:spcPct val="0"/>
                </a:spcBef>
              </a:pPr>
              <a:r>
                <a:rPr lang="en-US" sz="2100" spc="63" dirty="0" err="1">
                  <a:solidFill>
                    <a:srgbClr val="F2EBC7"/>
                  </a:solidFill>
                  <a:latin typeface="Raleway Bold"/>
                </a:rPr>
                <a:t>Criatividade</a:t>
              </a:r>
              <a:endParaRPr lang="en-US" sz="2100" spc="63" dirty="0">
                <a:solidFill>
                  <a:srgbClr val="F2EBC7"/>
                </a:solidFill>
                <a:latin typeface="Raleway Bold"/>
              </a:endParaRPr>
            </a:p>
            <a:p>
              <a:pPr algn="ctr">
                <a:lnSpc>
                  <a:spcPts val="2173"/>
                </a:lnSpc>
                <a:spcBef>
                  <a:spcPct val="0"/>
                </a:spcBef>
              </a:pPr>
              <a:r>
                <a:rPr lang="en-US" sz="1670" spc="63" dirty="0" err="1">
                  <a:solidFill>
                    <a:srgbClr val="F2EBC7"/>
                  </a:solidFill>
                  <a:latin typeface="Raleway"/>
                </a:rPr>
                <a:t>S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omos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norteados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pelo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pensamento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criativo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para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criar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soluções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criativas</a:t>
              </a:r>
              <a:r>
                <a:rPr lang="en-US" sz="1671" spc="50" dirty="0" err="1">
                  <a:solidFill>
                    <a:srgbClr val="05445E"/>
                  </a:solidFill>
                  <a:latin typeface="Raleway"/>
                </a:rPr>
                <a:t>s</a:t>
              </a:r>
              <a:r>
                <a:rPr lang="en-US" sz="1671" spc="50" dirty="0">
                  <a:solidFill>
                    <a:srgbClr val="05445E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05445E"/>
                  </a:solidFill>
                  <a:latin typeface="Raleway"/>
                </a:rPr>
                <a:t>diferentes</a:t>
              </a:r>
              <a:r>
                <a:rPr lang="en-US" sz="1671" spc="50" dirty="0">
                  <a:solidFill>
                    <a:srgbClr val="05445E"/>
                  </a:solidFill>
                  <a:latin typeface="Raleway"/>
                </a:rPr>
                <a:t>.</a:t>
              </a:r>
            </a:p>
          </p:txBody>
        </p: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405DB24-D750-415C-9720-ACBCAD041167}"/>
              </a:ext>
            </a:extLst>
          </p:cNvPr>
          <p:cNvGrpSpPr/>
          <p:nvPr/>
        </p:nvGrpSpPr>
        <p:grpSpPr>
          <a:xfrm>
            <a:off x="7467238" y="2180948"/>
            <a:ext cx="3798876" cy="7501386"/>
            <a:chOff x="7467238" y="2180948"/>
            <a:chExt cx="3798876" cy="7501386"/>
          </a:xfrm>
        </p:grpSpPr>
        <p:grpSp>
          <p:nvGrpSpPr>
            <p:cNvPr id="7" name="Group 7"/>
            <p:cNvGrpSpPr/>
            <p:nvPr/>
          </p:nvGrpSpPr>
          <p:grpSpPr>
            <a:xfrm>
              <a:off x="7630143" y="7700370"/>
              <a:ext cx="3473067" cy="1981964"/>
              <a:chOff x="0" y="0"/>
              <a:chExt cx="7620000" cy="43484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304800" y="30480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7315200" y="0"/>
                    </a:moveTo>
                    <a:lnTo>
                      <a:pt x="7315200" y="4043680"/>
                    </a:lnTo>
                    <a:lnTo>
                      <a:pt x="0" y="4043680"/>
                    </a:lnTo>
                    <a:lnTo>
                      <a:pt x="0" y="3738880"/>
                    </a:lnTo>
                    <a:lnTo>
                      <a:pt x="7010400" y="3738880"/>
                    </a:lnTo>
                    <a:lnTo>
                      <a:pt x="7010400" y="0"/>
                    </a:lnTo>
                    <a:close/>
                  </a:path>
                </a:pathLst>
              </a:custGeom>
              <a:solidFill>
                <a:srgbClr val="F2EBC7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0" y="0"/>
                    </a:moveTo>
                    <a:lnTo>
                      <a:pt x="7315200" y="0"/>
                    </a:lnTo>
                    <a:lnTo>
                      <a:pt x="7315200" y="4043680"/>
                    </a:lnTo>
                    <a:lnTo>
                      <a:pt x="0" y="404368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/>
            <a:srcRect l="1007" t="580" r="2340" b="1533"/>
            <a:stretch>
              <a:fillRect/>
            </a:stretch>
          </p:blipFill>
          <p:spPr>
            <a:xfrm>
              <a:off x="7467238" y="2180948"/>
              <a:ext cx="3798876" cy="5383796"/>
            </a:xfrm>
            <a:prstGeom prst="rect">
              <a:avLst/>
            </a:prstGeom>
          </p:spPr>
        </p:pic>
        <p:sp>
          <p:nvSpPr>
            <p:cNvPr id="22" name="TextBox 22"/>
            <p:cNvSpPr txBox="1"/>
            <p:nvPr/>
          </p:nvSpPr>
          <p:spPr>
            <a:xfrm>
              <a:off x="8481384" y="7966083"/>
              <a:ext cx="1770585" cy="1444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  <a:spcBef>
                  <a:spcPct val="0"/>
                </a:spcBef>
              </a:pPr>
              <a:r>
                <a:rPr lang="en-US" sz="2100" spc="63" dirty="0" err="1">
                  <a:solidFill>
                    <a:srgbClr val="F2EBC7"/>
                  </a:solidFill>
                  <a:latin typeface="Raleway Bold"/>
                </a:rPr>
                <a:t>Eficiência</a:t>
              </a:r>
              <a:endParaRPr lang="en-US" sz="2100" spc="63" dirty="0">
                <a:solidFill>
                  <a:srgbClr val="F2EBC7"/>
                </a:solidFill>
                <a:latin typeface="Raleway Bold"/>
              </a:endParaRPr>
            </a:p>
            <a:p>
              <a:pPr algn="ctr">
                <a:lnSpc>
                  <a:spcPts val="2173"/>
                </a:lnSpc>
                <a:spcBef>
                  <a:spcPct val="0"/>
                </a:spcBef>
              </a:pP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Excelência</a:t>
              </a:r>
              <a:endParaRPr lang="en-US" sz="1671" spc="50" dirty="0">
                <a:solidFill>
                  <a:srgbClr val="F2EBC7"/>
                </a:solidFill>
                <a:latin typeface="Raleway"/>
              </a:endParaRPr>
            </a:p>
            <a:p>
              <a:pPr algn="ctr">
                <a:lnSpc>
                  <a:spcPts val="2173"/>
                </a:lnSpc>
                <a:spcBef>
                  <a:spcPct val="0"/>
                </a:spcBef>
              </a:pP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máxima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,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esforço</a:t>
              </a:r>
              <a:r>
                <a:rPr lang="en-US" sz="1671" spc="50" dirty="0">
                  <a:solidFill>
                    <a:srgbClr val="F2EBC7"/>
                  </a:solidFill>
                  <a:latin typeface="Raleway"/>
                </a:rPr>
                <a:t>          </a:t>
              </a:r>
              <a:r>
                <a:rPr lang="en-US" sz="1671" spc="50" dirty="0" err="1">
                  <a:solidFill>
                    <a:srgbClr val="F2EBC7"/>
                  </a:solidFill>
                  <a:latin typeface="Raleway"/>
                </a:rPr>
                <a:t>mínimo.</a:t>
              </a:r>
              <a:r>
                <a:rPr lang="en-US" sz="1671" spc="50" dirty="0" err="1">
                  <a:solidFill>
                    <a:srgbClr val="05445E"/>
                  </a:solidFill>
                  <a:latin typeface="Raleway"/>
                </a:rPr>
                <a:t>s</a:t>
              </a:r>
              <a:r>
                <a:rPr lang="en-US" sz="1671" spc="50" dirty="0">
                  <a:solidFill>
                    <a:srgbClr val="05445E"/>
                  </a:solidFill>
                  <a:latin typeface="Raleway"/>
                </a:rPr>
                <a:t> </a:t>
              </a:r>
              <a:r>
                <a:rPr lang="en-US" sz="1671" spc="50" dirty="0" err="1">
                  <a:solidFill>
                    <a:srgbClr val="05445E"/>
                  </a:solidFill>
                  <a:latin typeface="Raleway"/>
                </a:rPr>
                <a:t>diferentes</a:t>
              </a:r>
              <a:r>
                <a:rPr lang="en-US" sz="1671" spc="50" dirty="0">
                  <a:solidFill>
                    <a:srgbClr val="05445E"/>
                  </a:solidFill>
                  <a:latin typeface="Raleway"/>
                </a:rPr>
                <a:t>.</a:t>
              </a:r>
            </a:p>
          </p:txBody>
        </p:sp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B7A76034-5264-4BB0-81A6-2702500C2539}"/>
              </a:ext>
            </a:extLst>
          </p:cNvPr>
          <p:cNvGrpSpPr/>
          <p:nvPr/>
        </p:nvGrpSpPr>
        <p:grpSpPr>
          <a:xfrm>
            <a:off x="13202595" y="2180948"/>
            <a:ext cx="3784960" cy="7501386"/>
            <a:chOff x="13202595" y="2180948"/>
            <a:chExt cx="3784960" cy="7501386"/>
          </a:xfrm>
        </p:grpSpPr>
        <p:grpSp>
          <p:nvGrpSpPr>
            <p:cNvPr id="10" name="Group 10"/>
            <p:cNvGrpSpPr/>
            <p:nvPr/>
          </p:nvGrpSpPr>
          <p:grpSpPr>
            <a:xfrm>
              <a:off x="13358541" y="7700370"/>
              <a:ext cx="3473067" cy="1981964"/>
              <a:chOff x="0" y="0"/>
              <a:chExt cx="7620000" cy="434848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304800" y="30480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7315200" y="0"/>
                    </a:moveTo>
                    <a:lnTo>
                      <a:pt x="7315200" y="4043680"/>
                    </a:lnTo>
                    <a:lnTo>
                      <a:pt x="0" y="4043680"/>
                    </a:lnTo>
                    <a:lnTo>
                      <a:pt x="0" y="3738880"/>
                    </a:lnTo>
                    <a:lnTo>
                      <a:pt x="7010400" y="3738880"/>
                    </a:lnTo>
                    <a:lnTo>
                      <a:pt x="7010400" y="0"/>
                    </a:lnTo>
                    <a:close/>
                  </a:path>
                </a:pathLst>
              </a:custGeom>
              <a:solidFill>
                <a:srgbClr val="F2EBC7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7315200" cy="4043680"/>
              </a:xfrm>
              <a:custGeom>
                <a:avLst/>
                <a:gdLst/>
                <a:ahLst/>
                <a:cxnLst/>
                <a:rect l="l" t="t" r="r" b="b"/>
                <a:pathLst>
                  <a:path w="7315200" h="4043680">
                    <a:moveTo>
                      <a:pt x="0" y="0"/>
                    </a:moveTo>
                    <a:lnTo>
                      <a:pt x="7315200" y="0"/>
                    </a:lnTo>
                    <a:lnTo>
                      <a:pt x="7315200" y="4043680"/>
                    </a:lnTo>
                    <a:lnTo>
                      <a:pt x="0" y="404368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/>
            <a:srcRect l="12803" t="7594" r="18984" b="14927"/>
            <a:stretch>
              <a:fillRect/>
            </a:stretch>
          </p:blipFill>
          <p:spPr>
            <a:xfrm>
              <a:off x="13202595" y="2180948"/>
              <a:ext cx="3784960" cy="5383796"/>
            </a:xfrm>
            <a:prstGeom prst="rect">
              <a:avLst/>
            </a:prstGeom>
          </p:spPr>
        </p:pic>
        <p:sp>
          <p:nvSpPr>
            <p:cNvPr id="23" name="TextBox 23"/>
            <p:cNvSpPr txBox="1"/>
            <p:nvPr/>
          </p:nvSpPr>
          <p:spPr>
            <a:xfrm>
              <a:off x="13465801" y="7951738"/>
              <a:ext cx="3258548" cy="11541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  <a:spcBef>
                  <a:spcPct val="0"/>
                </a:spcBef>
              </a:pPr>
              <a:r>
                <a:rPr lang="en-US" sz="2100" spc="63" dirty="0" err="1">
                  <a:solidFill>
                    <a:srgbClr val="F2EBC7"/>
                  </a:solidFill>
                  <a:latin typeface="Raleway Bold"/>
                </a:rPr>
                <a:t>Qualidade</a:t>
              </a:r>
              <a:endParaRPr lang="en-US" sz="2100" spc="63" dirty="0">
                <a:solidFill>
                  <a:srgbClr val="F2EBC7"/>
                </a:solidFill>
                <a:latin typeface="Raleway Bold"/>
              </a:endParaRPr>
            </a:p>
            <a:p>
              <a:pPr algn="ctr">
                <a:lnSpc>
                  <a:spcPts val="2080"/>
                </a:lnSpc>
                <a:spcBef>
                  <a:spcPct val="0"/>
                </a:spcBef>
              </a:pPr>
              <a:r>
                <a:rPr lang="en-US" sz="1670" spc="63" dirty="0" err="1">
                  <a:solidFill>
                    <a:srgbClr val="F2EBC7"/>
                  </a:solidFill>
                  <a:latin typeface="Raleway"/>
                </a:rPr>
                <a:t>Gara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ntimos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a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fidelidade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e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satisfação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do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cliente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em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primeiro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1670" spc="48" dirty="0" err="1">
                  <a:solidFill>
                    <a:srgbClr val="F2EBC7"/>
                  </a:solidFill>
                  <a:latin typeface="Raleway"/>
                </a:rPr>
                <a:t>lugar</a:t>
              </a:r>
              <a:r>
                <a:rPr lang="en-US" sz="1670" spc="48" dirty="0">
                  <a:solidFill>
                    <a:srgbClr val="F2EBC7"/>
                  </a:solidFill>
                  <a:latin typeface="Raleway"/>
                </a:rPr>
                <a:t>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-5400000">
            <a:off x="-1676400" y="5753100"/>
            <a:ext cx="5855058" cy="58550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5400000">
            <a:off x="15647831" y="-183793"/>
            <a:ext cx="2828523" cy="282852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6924" t="14760" r="25109" b="22188"/>
          <a:stretch>
            <a:fillRect/>
          </a:stretch>
        </p:blipFill>
        <p:spPr>
          <a:xfrm>
            <a:off x="5524092" y="2287456"/>
            <a:ext cx="6972708" cy="45827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5"/>
          <p:cNvSpPr txBox="1"/>
          <p:nvPr/>
        </p:nvSpPr>
        <p:spPr>
          <a:xfrm>
            <a:off x="11078593" y="9537554"/>
            <a:ext cx="66684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44">
                <a:solidFill>
                  <a:srgbClr val="EBFDFF"/>
                </a:solidFill>
                <a:latin typeface="Raleway"/>
              </a:rPr>
              <a:t>Frigologia Solutions, Inc. | 2020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6BCC9328-F069-42E3-B8E0-22CFF0D5F7DA}"/>
              </a:ext>
            </a:extLst>
          </p:cNvPr>
          <p:cNvGrpSpPr/>
          <p:nvPr/>
        </p:nvGrpSpPr>
        <p:grpSpPr>
          <a:xfrm>
            <a:off x="0" y="0"/>
            <a:ext cx="18288000" cy="3150484"/>
            <a:chOff x="0" y="0"/>
            <a:chExt cx="18288000" cy="3150484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8288000" cy="1366303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5719829" y="112738"/>
              <a:ext cx="5811134" cy="3037746"/>
              <a:chOff x="0" y="-19051"/>
              <a:chExt cx="7748179" cy="4050328"/>
            </a:xfrm>
          </p:grpSpPr>
          <p:sp>
            <p:nvSpPr>
              <p:cNvPr id="8" name="TextBox 8"/>
              <p:cNvSpPr txBox="1"/>
              <p:nvPr/>
            </p:nvSpPr>
            <p:spPr>
              <a:xfrm>
                <a:off x="603161" y="-19051"/>
                <a:ext cx="7145018" cy="142875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400"/>
                  </a:lnSpc>
                </a:pP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Nosso</a:t>
                </a:r>
                <a:r>
                  <a:rPr lang="en-US" sz="7000" dirty="0">
                    <a:solidFill>
                      <a:srgbClr val="CBCDCD"/>
                    </a:solidFill>
                    <a:latin typeface="Raleway Bold"/>
                  </a:rPr>
                  <a:t> </a:t>
                </a: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Tema</a:t>
                </a:r>
                <a:endParaRPr lang="en-US" sz="7000" dirty="0">
                  <a:solidFill>
                    <a:srgbClr val="CBCDCD"/>
                  </a:solidFill>
                  <a:latin typeface="Raleway Bold"/>
                </a:endParaRPr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1839934"/>
                <a:ext cx="7145018" cy="8096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4800"/>
                  </a:lnSpc>
                </a:pPr>
                <a:endParaRPr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3430990"/>
                <a:ext cx="7145018" cy="6002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5B4CEFBC-D3AE-4BD4-9F7C-B0C83B7816C3}"/>
              </a:ext>
            </a:extLst>
          </p:cNvPr>
          <p:cNvGrpSpPr/>
          <p:nvPr/>
        </p:nvGrpSpPr>
        <p:grpSpPr>
          <a:xfrm>
            <a:off x="3962400" y="7239906"/>
            <a:ext cx="10114148" cy="1561194"/>
            <a:chOff x="3526318" y="6697933"/>
            <a:chExt cx="10114148" cy="1561194"/>
          </a:xfrm>
        </p:grpSpPr>
        <p:sp>
          <p:nvSpPr>
            <p:cNvPr id="11" name="AutoShape 11"/>
            <p:cNvSpPr/>
            <p:nvPr/>
          </p:nvSpPr>
          <p:spPr>
            <a:xfrm>
              <a:off x="3526318" y="6697933"/>
              <a:ext cx="10114148" cy="1561194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14" name="TextBox 12">
              <a:extLst>
                <a:ext uri="{FF2B5EF4-FFF2-40B4-BE49-F238E27FC236}">
                  <a16:creationId xmlns:a16="http://schemas.microsoft.com/office/drawing/2014/main" id="{8BBD858F-58B7-4DCD-9C3B-387684EB5953}"/>
                </a:ext>
              </a:extLst>
            </p:cNvPr>
            <p:cNvSpPr txBox="1"/>
            <p:nvPr/>
          </p:nvSpPr>
          <p:spPr>
            <a:xfrm>
              <a:off x="3620536" y="6896100"/>
              <a:ext cx="10011221" cy="11651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  <a:spcBef>
                  <a:spcPct val="0"/>
                </a:spcBef>
              </a:pPr>
              <a:r>
                <a:rPr lang="en-US" sz="3600" spc="107" dirty="0">
                  <a:solidFill>
                    <a:srgbClr val="F2EBC7"/>
                  </a:solidFill>
                  <a:latin typeface="Raleway"/>
                </a:rPr>
                <a:t>CONTROLE E TEMPERATURA DE CARNES EM FREEZER DE AÇOUGUES E VAREJISTAS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02" y="7826405"/>
            <a:ext cx="14015073" cy="1608407"/>
            <a:chOff x="0" y="0"/>
            <a:chExt cx="88133182" cy="10114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0202" y="5572769"/>
            <a:ext cx="14015073" cy="1608407"/>
            <a:chOff x="0" y="0"/>
            <a:chExt cx="88133182" cy="10114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60202" y="3627079"/>
            <a:ext cx="14015073" cy="1608407"/>
            <a:chOff x="0" y="0"/>
            <a:chExt cx="88133182" cy="101143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60202" y="1317271"/>
            <a:ext cx="14015073" cy="1700393"/>
            <a:chOff x="0" y="0"/>
            <a:chExt cx="88133182" cy="106928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133182" cy="10692849"/>
            </a:xfrm>
            <a:custGeom>
              <a:avLst/>
              <a:gdLst/>
              <a:ahLst/>
              <a:cxnLst/>
              <a:rect l="l" t="t" r="r" b="b"/>
              <a:pathLst>
                <a:path w="88133182" h="10692849">
                  <a:moveTo>
                    <a:pt x="87371182" y="0"/>
                  </a:moveTo>
                  <a:lnTo>
                    <a:pt x="0" y="0"/>
                  </a:lnTo>
                  <a:lnTo>
                    <a:pt x="0" y="10692849"/>
                  </a:lnTo>
                  <a:lnTo>
                    <a:pt x="88133182" y="10692849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10369000"/>
                  </a:lnTo>
                  <a:lnTo>
                    <a:pt x="87371182" y="10369000"/>
                  </a:lnTo>
                  <a:lnTo>
                    <a:pt x="87371182" y="10370269"/>
                  </a:lnTo>
                  <a:lnTo>
                    <a:pt x="760730" y="10370269"/>
                  </a:lnTo>
                  <a:lnTo>
                    <a:pt x="760730" y="10369000"/>
                  </a:lnTo>
                  <a:lnTo>
                    <a:pt x="323850" y="10369000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23850" y="323850"/>
              <a:ext cx="87485482" cy="10046419"/>
            </a:xfrm>
            <a:custGeom>
              <a:avLst/>
              <a:gdLst/>
              <a:ahLst/>
              <a:cxnLst/>
              <a:rect l="l" t="t" r="r" b="b"/>
              <a:pathLst>
                <a:path w="87485482" h="10046419">
                  <a:moveTo>
                    <a:pt x="87044789" y="0"/>
                  </a:moveTo>
                  <a:lnTo>
                    <a:pt x="0" y="0"/>
                  </a:lnTo>
                  <a:lnTo>
                    <a:pt x="0" y="10045149"/>
                  </a:lnTo>
                  <a:lnTo>
                    <a:pt x="436880" y="10045149"/>
                  </a:lnTo>
                  <a:lnTo>
                    <a:pt x="436880" y="10046419"/>
                  </a:lnTo>
                  <a:lnTo>
                    <a:pt x="87047332" y="10046419"/>
                  </a:lnTo>
                  <a:lnTo>
                    <a:pt x="87047332" y="10045149"/>
                  </a:lnTo>
                  <a:lnTo>
                    <a:pt x="87485482" y="10045149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360202" y="1469155"/>
            <a:ext cx="13852988" cy="8398546"/>
            <a:chOff x="-866857" y="-238734"/>
            <a:chExt cx="19337508" cy="12028133"/>
          </a:xfrm>
        </p:grpSpPr>
        <p:sp>
          <p:nvSpPr>
            <p:cNvPr id="16" name="TextBox 16"/>
            <p:cNvSpPr txBox="1"/>
            <p:nvPr/>
          </p:nvSpPr>
          <p:spPr>
            <a:xfrm>
              <a:off x="-866857" y="-238734"/>
              <a:ext cx="17744254" cy="10742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VERIFICADO OCORRÊNCIA DE PERDA DE PRODUTOS DEVIDO FALHA NO RESFRIAMENTO DOS FREEZER HORIZONTAIS E VERTICAIS DE MERCADOS E AÇOUGUES.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MUITOS SUPERMERCADOS, VAREJISTAS E AÇOUGUES PERDEM UMA QUANTIDADE ENORME DE CARNES TODOS OS ANOS, PELA FALTA DE CONTROLE NA TEMPERATURA.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CONSTATADA NECESSIDADE DE HAVER UMA INTERFACE ONDE O RESPONSÁVEL POSSA VERIFICAR INFORMAÇÕES EM TEMPO REAL ACERCA DO RESFRIAMENTO DOS PRODUTOS.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DESTA FORMA, NOTA-SE GRANDE DEMANDA POR PARTE DE MERCADOS E AÇOUGUES PARA A RESOLUÇÃO DESSE PROBLEMA AFIM DE EVITAR GRANDES PERCAS DE MERCADORIA E AFINS.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141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sp>
        <p:nvSpPr>
          <p:cNvPr id="20" name="AutoShape 20"/>
          <p:cNvSpPr/>
          <p:nvPr/>
        </p:nvSpPr>
        <p:spPr>
          <a:xfrm>
            <a:off x="0" y="0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617089" y="106484"/>
            <a:ext cx="922216" cy="92221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-1894203" y="419299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ESCOLHA DO TEMA: CONTROLE DE TEMPERATURA EM FREEZERS DE CARNE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4493988"/>
            <a:ext cx="13852988" cy="4270049"/>
            <a:chOff x="0" y="0"/>
            <a:chExt cx="18470651" cy="569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458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ATRAVÉS DO ESTUDO APRESENTADO, VEMOS QUE EXISTEM ÍNDICES E DADOS REFERENTES TANTO A DESPERDÍCIOS DE CARNES E DERIVADOS QUANTO A MÁ CONSERVAÇÃO DOS MESMOS, INDICANDO ALTO PREJUÍZO AOS ESTABELECIMENTOS, POR NÃO TEREM CONTROLE OU ATÉ MESMO MEIOS DE ARMAZENAMENTOS CORRETOS DECRETADOS PELA LEI DE NUMERO Nº 4/2014 – DIVISA/SVS/SES.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04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25245" y="1392615"/>
            <a:ext cx="13852988" cy="2746049"/>
            <a:chOff x="0" y="0"/>
            <a:chExt cx="18470651" cy="3661399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8470651" cy="254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O INTUITO É CONTROLAR E MONITORAR AS TEMPERATURAS DE CARNES ARMAZENADAS EM BALCÕES OU FREEZERS HORIZONTAIS E VERTICAIS DE TAL FORMA A PASSAR INFORMAÇÕES EM TEMPO REAL AO RESPONSÁVEL DO ESTABELECIMENTO.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013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211" t="1767" r="2724" b="4290"/>
          <a:stretch>
            <a:fillRect/>
          </a:stretch>
        </p:blipFill>
        <p:spPr>
          <a:xfrm>
            <a:off x="4724400" y="6629012"/>
            <a:ext cx="4864157" cy="3259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1" name="AutoShape 11"/>
          <p:cNvSpPr/>
          <p:nvPr/>
        </p:nvSpPr>
        <p:spPr>
          <a:xfrm>
            <a:off x="0" y="-107637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480469" y="8457212"/>
            <a:ext cx="2022166" cy="19552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0474041" y="7358974"/>
            <a:ext cx="3613713" cy="1608407"/>
            <a:chOff x="0" y="0"/>
            <a:chExt cx="22724678" cy="101143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724678" cy="10114398"/>
            </a:xfrm>
            <a:custGeom>
              <a:avLst/>
              <a:gdLst/>
              <a:ahLst/>
              <a:cxnLst/>
              <a:rect l="l" t="t" r="r" b="b"/>
              <a:pathLst>
                <a:path w="22724678" h="10114398">
                  <a:moveTo>
                    <a:pt x="21962678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22724678" y="10114398"/>
                  </a:lnTo>
                  <a:lnTo>
                    <a:pt x="22724678" y="0"/>
                  </a:lnTo>
                  <a:lnTo>
                    <a:pt x="21962678" y="0"/>
                  </a:lnTo>
                  <a:close/>
                  <a:moveTo>
                    <a:pt x="22400828" y="760730"/>
                  </a:moveTo>
                  <a:lnTo>
                    <a:pt x="22400828" y="9790548"/>
                  </a:lnTo>
                  <a:lnTo>
                    <a:pt x="21962678" y="9790548"/>
                  </a:lnTo>
                  <a:lnTo>
                    <a:pt x="21962678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22400828" y="323850"/>
                  </a:lnTo>
                  <a:lnTo>
                    <a:pt x="224008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23850" y="323850"/>
              <a:ext cx="22076978" cy="9467968"/>
            </a:xfrm>
            <a:custGeom>
              <a:avLst/>
              <a:gdLst/>
              <a:ahLst/>
              <a:cxnLst/>
              <a:rect l="l" t="t" r="r" b="b"/>
              <a:pathLst>
                <a:path w="22076978" h="9467968">
                  <a:moveTo>
                    <a:pt x="216362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21638828" y="9467968"/>
                  </a:lnTo>
                  <a:lnTo>
                    <a:pt x="21638828" y="9466698"/>
                  </a:lnTo>
                  <a:lnTo>
                    <a:pt x="22076978" y="9466698"/>
                  </a:lnTo>
                  <a:lnTo>
                    <a:pt x="220769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531058" y="7991343"/>
            <a:ext cx="726990" cy="343668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2125245" y="3002327"/>
            <a:ext cx="2433303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781560" y="64353"/>
            <a:ext cx="1253050" cy="96434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125245" y="300706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OBJETIVOS DO PROJETO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474041" y="7579373"/>
            <a:ext cx="3613713" cy="114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7"/>
              </a:lnSpc>
              <a:spcBef>
                <a:spcPct val="0"/>
              </a:spcBef>
            </a:pP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Processo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manual para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obtenção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de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temperatura</a:t>
            </a:r>
            <a:endParaRPr lang="en-US" sz="2320" spc="69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7271" y="3318083"/>
            <a:ext cx="261523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POR QUÊ?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1167222"/>
            <a:ext cx="13852988" cy="6175049"/>
            <a:chOff x="0" y="0"/>
            <a:chExt cx="18470651" cy="823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712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DE ACORDO COM A ORGANIZAÇÃO DAS NAÇÕES UNIDAS PARA A ALIMENTAÇÃO E AGRICULTURA (FAO) (2016), 1,3 BILHÕES DE TONELADAS DE ALIMENTOS SÃO DESPERDIÇADOS POR ANO NO MUNDO TODO, SENDO 20% DE CARNES E LATICÍNIOS, OU SEJA 260 MILHÕES DE TONELADAS DE CARNE.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39% DAS PERDAS OCORREM NAS ETAPAS DE DISTRIBUIÇÃO E ARMAZENAMENTO, OCASIONANDO GRANDE PERDA ECONÔMICA, TENDO IMPACTO SIGNIFICATIVO NOS RECURSOS NATURAIS.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58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2" t="1290" r="1404" b="2839"/>
          <a:stretch>
            <a:fillRect/>
          </a:stretch>
        </p:blipFill>
        <p:spPr>
          <a:xfrm>
            <a:off x="2125245" y="4576910"/>
            <a:ext cx="8576176" cy="57100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01422" y="5369058"/>
            <a:ext cx="1336099" cy="668050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10" name="Group 10"/>
          <p:cNvGrpSpPr/>
          <p:nvPr/>
        </p:nvGrpSpPr>
        <p:grpSpPr>
          <a:xfrm>
            <a:off x="12420600" y="4593239"/>
            <a:ext cx="4579568" cy="2470114"/>
            <a:chOff x="0" y="0"/>
            <a:chExt cx="28798414" cy="155332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98416" cy="15533204"/>
            </a:xfrm>
            <a:custGeom>
              <a:avLst/>
              <a:gdLst/>
              <a:ahLst/>
              <a:cxnLst/>
              <a:rect l="l" t="t" r="r" b="b"/>
              <a:pathLst>
                <a:path w="28798416" h="15533204">
                  <a:moveTo>
                    <a:pt x="28036416" y="0"/>
                  </a:moveTo>
                  <a:lnTo>
                    <a:pt x="0" y="0"/>
                  </a:lnTo>
                  <a:lnTo>
                    <a:pt x="0" y="15533204"/>
                  </a:lnTo>
                  <a:lnTo>
                    <a:pt x="28798416" y="15533204"/>
                  </a:lnTo>
                  <a:lnTo>
                    <a:pt x="28798416" y="0"/>
                  </a:lnTo>
                  <a:lnTo>
                    <a:pt x="28036416" y="0"/>
                  </a:lnTo>
                  <a:close/>
                  <a:moveTo>
                    <a:pt x="28474566" y="760730"/>
                  </a:moveTo>
                  <a:lnTo>
                    <a:pt x="28474566" y="15209354"/>
                  </a:lnTo>
                  <a:lnTo>
                    <a:pt x="28036416" y="15209354"/>
                  </a:lnTo>
                  <a:lnTo>
                    <a:pt x="28036416" y="15210623"/>
                  </a:lnTo>
                  <a:lnTo>
                    <a:pt x="760730" y="15210623"/>
                  </a:lnTo>
                  <a:lnTo>
                    <a:pt x="760730" y="15209354"/>
                  </a:lnTo>
                  <a:lnTo>
                    <a:pt x="323850" y="15209354"/>
                  </a:lnTo>
                  <a:lnTo>
                    <a:pt x="323850" y="323850"/>
                  </a:lnTo>
                  <a:lnTo>
                    <a:pt x="28474566" y="323850"/>
                  </a:lnTo>
                  <a:lnTo>
                    <a:pt x="28474566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23850" y="323850"/>
              <a:ext cx="28150716" cy="14886773"/>
            </a:xfrm>
            <a:custGeom>
              <a:avLst/>
              <a:gdLst/>
              <a:ahLst/>
              <a:cxnLst/>
              <a:rect l="l" t="t" r="r" b="b"/>
              <a:pathLst>
                <a:path w="28150716" h="14886773">
                  <a:moveTo>
                    <a:pt x="27710023" y="0"/>
                  </a:moveTo>
                  <a:lnTo>
                    <a:pt x="0" y="0"/>
                  </a:lnTo>
                  <a:lnTo>
                    <a:pt x="0" y="14885504"/>
                  </a:lnTo>
                  <a:lnTo>
                    <a:pt x="436880" y="14885504"/>
                  </a:lnTo>
                  <a:lnTo>
                    <a:pt x="436880" y="14886773"/>
                  </a:lnTo>
                  <a:lnTo>
                    <a:pt x="27712566" y="14886773"/>
                  </a:lnTo>
                  <a:lnTo>
                    <a:pt x="27712566" y="14885504"/>
                  </a:lnTo>
                  <a:lnTo>
                    <a:pt x="28150716" y="14885504"/>
                  </a:lnTo>
                  <a:lnTo>
                    <a:pt x="28150716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97472" y="81833"/>
            <a:ext cx="1257527" cy="86503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569845" y="308795"/>
            <a:ext cx="1811490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ACONTECIMENTOS PRÁTICOS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552692" y="4692665"/>
            <a:ext cx="4315384" cy="228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Patrulha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consumidor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3639"/>
              </a:lnSpc>
            </a:pPr>
            <a:r>
              <a:rPr lang="en-US" sz="2799" spc="83" dirty="0">
                <a:solidFill>
                  <a:srgbClr val="F2EBC7"/>
                </a:solidFill>
                <a:latin typeface="Raleway"/>
              </a:rPr>
              <a:t>02/08/2020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Problemas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de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armazenamento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temperatura</a:t>
            </a:r>
            <a:endParaRPr lang="en-US" sz="2799" spc="83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1758315" y="9816684"/>
            <a:ext cx="5869856" cy="470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768"/>
              </a:lnSpc>
            </a:pPr>
            <a:endParaRPr/>
          </a:p>
        </p:txBody>
      </p:sp>
      <p:sp>
        <p:nvSpPr>
          <p:cNvPr id="7" name="AutoShape 7"/>
          <p:cNvSpPr/>
          <p:nvPr/>
        </p:nvSpPr>
        <p:spPr>
          <a:xfrm>
            <a:off x="-1" y="0"/>
            <a:ext cx="18316223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3975" t="6590" r="6335" b="14290"/>
          <a:stretch>
            <a:fillRect/>
          </a:stretch>
        </p:blipFill>
        <p:spPr>
          <a:xfrm>
            <a:off x="3962400" y="3162300"/>
            <a:ext cx="11068977" cy="432881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434912" y="44125"/>
            <a:ext cx="940450" cy="94045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60635" y="283878"/>
            <a:ext cx="597273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D9D9D9"/>
                </a:solidFill>
                <a:latin typeface="Raleway Bold"/>
              </a:rPr>
              <a:t>QUAL POSSÍVEL SOLUÇÃO?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D9D9D9"/>
              </a:solidFill>
              <a:latin typeface="Raleway Bold"/>
            </a:endParaRP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1FA216A-BAA7-48E5-BC1E-89724B84D264}"/>
              </a:ext>
            </a:extLst>
          </p:cNvPr>
          <p:cNvGrpSpPr/>
          <p:nvPr/>
        </p:nvGrpSpPr>
        <p:grpSpPr>
          <a:xfrm>
            <a:off x="5852846" y="7907956"/>
            <a:ext cx="7288084" cy="662252"/>
            <a:chOff x="2160635" y="6808974"/>
            <a:chExt cx="7288084" cy="662252"/>
          </a:xfrm>
        </p:grpSpPr>
        <p:grpSp>
          <p:nvGrpSpPr>
            <p:cNvPr id="8" name="Group 8"/>
            <p:cNvGrpSpPr/>
            <p:nvPr/>
          </p:nvGrpSpPr>
          <p:grpSpPr>
            <a:xfrm>
              <a:off x="2160635" y="6808974"/>
              <a:ext cx="7288084" cy="662252"/>
              <a:chOff x="0" y="0"/>
              <a:chExt cx="47799134" cy="43434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47799135" cy="4343400"/>
              </a:xfrm>
              <a:custGeom>
                <a:avLst/>
                <a:gdLst/>
                <a:ahLst/>
                <a:cxnLst/>
                <a:rect l="l" t="t" r="r" b="b"/>
                <a:pathLst>
                  <a:path w="47799135" h="4343400">
                    <a:moveTo>
                      <a:pt x="47037135" y="0"/>
                    </a:moveTo>
                    <a:lnTo>
                      <a:pt x="0" y="0"/>
                    </a:lnTo>
                    <a:lnTo>
                      <a:pt x="0" y="4343400"/>
                    </a:lnTo>
                    <a:lnTo>
                      <a:pt x="47799135" y="4343400"/>
                    </a:lnTo>
                    <a:lnTo>
                      <a:pt x="47799135" y="0"/>
                    </a:lnTo>
                    <a:lnTo>
                      <a:pt x="47037135" y="0"/>
                    </a:lnTo>
                    <a:close/>
                    <a:moveTo>
                      <a:pt x="47475285" y="760730"/>
                    </a:moveTo>
                    <a:lnTo>
                      <a:pt x="47475285" y="4019550"/>
                    </a:lnTo>
                    <a:lnTo>
                      <a:pt x="47037135" y="4019550"/>
                    </a:lnTo>
                    <a:lnTo>
                      <a:pt x="47037135" y="4020820"/>
                    </a:lnTo>
                    <a:lnTo>
                      <a:pt x="760730" y="4020820"/>
                    </a:lnTo>
                    <a:lnTo>
                      <a:pt x="760730" y="4019550"/>
                    </a:lnTo>
                    <a:lnTo>
                      <a:pt x="323850" y="4019550"/>
                    </a:lnTo>
                    <a:lnTo>
                      <a:pt x="323850" y="323850"/>
                    </a:lnTo>
                    <a:lnTo>
                      <a:pt x="47475285" y="323850"/>
                    </a:lnTo>
                    <a:lnTo>
                      <a:pt x="47475285" y="76073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323850" y="323850"/>
                <a:ext cx="47151435" cy="3696970"/>
              </a:xfrm>
              <a:custGeom>
                <a:avLst/>
                <a:gdLst/>
                <a:ahLst/>
                <a:cxnLst/>
                <a:rect l="l" t="t" r="r" b="b"/>
                <a:pathLst>
                  <a:path w="47151435" h="3696970">
                    <a:moveTo>
                      <a:pt x="46710746" y="0"/>
                    </a:moveTo>
                    <a:lnTo>
                      <a:pt x="0" y="0"/>
                    </a:lnTo>
                    <a:lnTo>
                      <a:pt x="0" y="3695700"/>
                    </a:lnTo>
                    <a:lnTo>
                      <a:pt x="436880" y="3695700"/>
                    </a:lnTo>
                    <a:lnTo>
                      <a:pt x="436880" y="3696970"/>
                    </a:lnTo>
                    <a:lnTo>
                      <a:pt x="46713285" y="3696970"/>
                    </a:lnTo>
                    <a:lnTo>
                      <a:pt x="46713285" y="3695700"/>
                    </a:lnTo>
                    <a:lnTo>
                      <a:pt x="47151435" y="3695700"/>
                    </a:lnTo>
                    <a:lnTo>
                      <a:pt x="47151435" y="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2233993" y="6891180"/>
              <a:ext cx="7141369" cy="4597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  <a:spcBef>
                  <a:spcPct val="0"/>
                </a:spcBef>
              </a:pPr>
              <a:r>
                <a:rPr lang="en-US" sz="2800" spc="84" dirty="0" err="1">
                  <a:solidFill>
                    <a:srgbClr val="F2EBC7"/>
                  </a:solidFill>
                  <a:latin typeface="Raleway"/>
                </a:rPr>
                <a:t>DashBoard</a:t>
              </a:r>
              <a:r>
                <a:rPr lang="en-US" sz="2800" spc="84" dirty="0">
                  <a:solidFill>
                    <a:srgbClr val="F2EBC7"/>
                  </a:solidFill>
                  <a:latin typeface="Raleway"/>
                </a:rPr>
                <a:t> com as </a:t>
              </a:r>
              <a:r>
                <a:rPr lang="en-US" sz="2800" spc="84" dirty="0" err="1">
                  <a:solidFill>
                    <a:srgbClr val="F2EBC7"/>
                  </a:solidFill>
                  <a:latin typeface="Raleway"/>
                </a:rPr>
                <a:t>informações</a:t>
              </a:r>
              <a:r>
                <a:rPr lang="en-US" sz="2800" spc="84" dirty="0">
                  <a:solidFill>
                    <a:srgbClr val="F2EBC7"/>
                  </a:solidFill>
                  <a:latin typeface="Raleway"/>
                </a:rPr>
                <a:t> </a:t>
              </a:r>
              <a:r>
                <a:rPr lang="en-US" sz="2800" spc="84" dirty="0" err="1">
                  <a:solidFill>
                    <a:srgbClr val="F2EBC7"/>
                  </a:solidFill>
                  <a:latin typeface="Raleway"/>
                </a:rPr>
                <a:t>métricas</a:t>
              </a:r>
              <a:endParaRPr lang="en-US" sz="2800" spc="84" dirty="0">
                <a:solidFill>
                  <a:srgbClr val="F2EBC7"/>
                </a:solidFill>
                <a:latin typeface="Raleway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29119" y="113156"/>
            <a:ext cx="929416" cy="8643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16400" y="8681195"/>
            <a:ext cx="2022166" cy="1955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647712"/>
            <a:ext cx="2022166" cy="1955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DIAGRAMA DE SOLUÇÃO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344D010A-F858-4697-B5B2-28A8986D4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FED14627-ECB9-4FDF-A063-490BCF8DAC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 descr="Tela de celular com mensagem de texto&#10;&#10;Descrição gerada automaticamente">
            <a:extLst>
              <a:ext uri="{FF2B5EF4-FFF2-40B4-BE49-F238E27FC236}">
                <a16:creationId xmlns:a16="http://schemas.microsoft.com/office/drawing/2014/main" id="{E28FB3BA-21B9-40B9-8E84-21FECCCEB1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457026"/>
            <a:ext cx="18135600" cy="60392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-5400000">
            <a:off x="-273113" y="9226037"/>
            <a:ext cx="1296092" cy="121058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9862" y="0"/>
            <a:ext cx="18327862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2387" b="2387"/>
          <a:stretch>
            <a:fillRect/>
          </a:stretch>
        </p:blipFill>
        <p:spPr>
          <a:xfrm>
            <a:off x="7699741" y="102923"/>
            <a:ext cx="1929100" cy="84501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ESTRUTURA DO PROJETO</a:t>
            </a:r>
          </a:p>
        </p:txBody>
      </p: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E0E4500E-2DB9-4225-8179-6CDB1B0F9B5C}"/>
              </a:ext>
            </a:extLst>
          </p:cNvPr>
          <p:cNvGrpSpPr/>
          <p:nvPr/>
        </p:nvGrpSpPr>
        <p:grpSpPr>
          <a:xfrm>
            <a:off x="599431" y="1848373"/>
            <a:ext cx="5254694" cy="7624579"/>
            <a:chOff x="599431" y="1317271"/>
            <a:chExt cx="5254694" cy="7624579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/>
            <a:srcRect l="1246" t="988" r="3115" b="3998"/>
            <a:stretch>
              <a:fillRect/>
            </a:stretch>
          </p:blipFill>
          <p:spPr>
            <a:xfrm>
              <a:off x="599431" y="1317271"/>
              <a:ext cx="5254694" cy="6579052"/>
            </a:xfrm>
            <a:prstGeom prst="rect">
              <a:avLst/>
            </a:prstGeom>
          </p:spPr>
        </p:pic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52C24F4D-60E2-4012-9793-EC3242434EB7}"/>
                </a:ext>
              </a:extLst>
            </p:cNvPr>
            <p:cNvGrpSpPr/>
            <p:nvPr/>
          </p:nvGrpSpPr>
          <p:grpSpPr>
            <a:xfrm>
              <a:off x="599431" y="8279598"/>
              <a:ext cx="5254694" cy="662252"/>
              <a:chOff x="599431" y="8279598"/>
              <a:chExt cx="5254694" cy="662252"/>
            </a:xfrm>
          </p:grpSpPr>
          <p:grpSp>
            <p:nvGrpSpPr>
              <p:cNvPr id="7" name="Group 7"/>
              <p:cNvGrpSpPr/>
              <p:nvPr/>
            </p:nvGrpSpPr>
            <p:grpSpPr>
              <a:xfrm>
                <a:off x="599431" y="8279598"/>
                <a:ext cx="5254694" cy="662252"/>
                <a:chOff x="0" y="0"/>
                <a:chExt cx="34463078" cy="4343400"/>
              </a:xfrm>
            </p:grpSpPr>
            <p:sp>
              <p:nvSpPr>
                <p:cNvPr id="8" name="Freeform 8"/>
                <p:cNvSpPr/>
                <p:nvPr/>
              </p:nvSpPr>
              <p:spPr>
                <a:xfrm>
                  <a:off x="0" y="0"/>
                  <a:ext cx="34463078" cy="434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3078" h="4343400">
                      <a:moveTo>
                        <a:pt x="33701078" y="0"/>
                      </a:moveTo>
                      <a:lnTo>
                        <a:pt x="0" y="0"/>
                      </a:lnTo>
                      <a:lnTo>
                        <a:pt x="0" y="4343400"/>
                      </a:lnTo>
                      <a:lnTo>
                        <a:pt x="34463078" y="4343400"/>
                      </a:lnTo>
                      <a:lnTo>
                        <a:pt x="34463078" y="0"/>
                      </a:lnTo>
                      <a:lnTo>
                        <a:pt x="33701078" y="0"/>
                      </a:lnTo>
                      <a:close/>
                      <a:moveTo>
                        <a:pt x="34139228" y="760730"/>
                      </a:moveTo>
                      <a:lnTo>
                        <a:pt x="34139228" y="4019550"/>
                      </a:lnTo>
                      <a:lnTo>
                        <a:pt x="33701078" y="4019550"/>
                      </a:lnTo>
                      <a:lnTo>
                        <a:pt x="33701078" y="4020820"/>
                      </a:lnTo>
                      <a:lnTo>
                        <a:pt x="760730" y="4020820"/>
                      </a:lnTo>
                      <a:lnTo>
                        <a:pt x="760730" y="4019550"/>
                      </a:lnTo>
                      <a:lnTo>
                        <a:pt x="323850" y="4019550"/>
                      </a:lnTo>
                      <a:lnTo>
                        <a:pt x="323850" y="323850"/>
                      </a:lnTo>
                      <a:lnTo>
                        <a:pt x="34139228" y="323850"/>
                      </a:lnTo>
                      <a:lnTo>
                        <a:pt x="34139228" y="760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</p:spPr>
            </p:sp>
            <p:sp>
              <p:nvSpPr>
                <p:cNvPr id="9" name="Freeform 9"/>
                <p:cNvSpPr/>
                <p:nvPr/>
              </p:nvSpPr>
              <p:spPr>
                <a:xfrm>
                  <a:off x="323850" y="323850"/>
                  <a:ext cx="33815378" cy="3696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15378" h="3696970">
                      <a:moveTo>
                        <a:pt x="33374688" y="0"/>
                      </a:moveTo>
                      <a:lnTo>
                        <a:pt x="0" y="0"/>
                      </a:lnTo>
                      <a:lnTo>
                        <a:pt x="0" y="3695700"/>
                      </a:lnTo>
                      <a:lnTo>
                        <a:pt x="436880" y="3695700"/>
                      </a:lnTo>
                      <a:lnTo>
                        <a:pt x="436880" y="3696970"/>
                      </a:lnTo>
                      <a:lnTo>
                        <a:pt x="33377228" y="3696970"/>
                      </a:lnTo>
                      <a:lnTo>
                        <a:pt x="33377228" y="3695700"/>
                      </a:lnTo>
                      <a:lnTo>
                        <a:pt x="33815378" y="3695700"/>
                      </a:lnTo>
                      <a:lnTo>
                        <a:pt x="33815378" y="0"/>
                      </a:lnTo>
                      <a:close/>
                    </a:path>
                  </a:pathLst>
                </a:custGeom>
                <a:solidFill>
                  <a:srgbClr val="05445E"/>
                </a:solidFill>
              </p:spPr>
            </p:sp>
          </p:grpSp>
          <p:sp>
            <p:nvSpPr>
              <p:cNvPr id="16" name="TextBox 16"/>
              <p:cNvSpPr txBox="1"/>
              <p:nvPr/>
            </p:nvSpPr>
            <p:spPr>
              <a:xfrm>
                <a:off x="980228" y="8288613"/>
                <a:ext cx="4645010" cy="58868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5120"/>
                  </a:lnSpc>
                  <a:spcBef>
                    <a:spcPct val="0"/>
                  </a:spcBef>
                </a:pPr>
                <a:r>
                  <a:rPr lang="en-US" sz="3200" spc="96" dirty="0">
                    <a:solidFill>
                      <a:srgbClr val="FFFFFF"/>
                    </a:solidFill>
                    <a:latin typeface="Raleway"/>
                  </a:rPr>
                  <a:t>Back Log </a:t>
                </a:r>
                <a:r>
                  <a:rPr lang="en-US" sz="3200" spc="96" dirty="0" err="1">
                    <a:solidFill>
                      <a:srgbClr val="FFFFFF"/>
                    </a:solidFill>
                    <a:latin typeface="Raleway"/>
                  </a:rPr>
                  <a:t>Frigologia</a:t>
                </a:r>
                <a:endParaRPr lang="en-US" sz="3200" spc="96" dirty="0">
                  <a:solidFill>
                    <a:srgbClr val="FFFFFF"/>
                  </a:solidFill>
                  <a:latin typeface="Raleway"/>
                </a:endParaRPr>
              </a:p>
            </p:txBody>
          </p:sp>
        </p:grp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2FF0D797-3DC9-4963-80B9-50DD6755A569}"/>
              </a:ext>
            </a:extLst>
          </p:cNvPr>
          <p:cNvGrpSpPr/>
          <p:nvPr/>
        </p:nvGrpSpPr>
        <p:grpSpPr>
          <a:xfrm>
            <a:off x="6495509" y="1848373"/>
            <a:ext cx="5474729" cy="7638527"/>
            <a:chOff x="6495509" y="1317271"/>
            <a:chExt cx="5474729" cy="763852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 l="997" t="1342" r="3253" b="2637"/>
            <a:stretch>
              <a:fillRect/>
            </a:stretch>
          </p:blipFill>
          <p:spPr>
            <a:xfrm>
              <a:off x="6605423" y="1317271"/>
              <a:ext cx="5205577" cy="6579052"/>
            </a:xfrm>
            <a:prstGeom prst="rect">
              <a:avLst/>
            </a:prstGeom>
          </p:spPr>
        </p:pic>
        <p:grpSp>
          <p:nvGrpSpPr>
            <p:cNvPr id="22" name="Agrupar 21">
              <a:extLst>
                <a:ext uri="{FF2B5EF4-FFF2-40B4-BE49-F238E27FC236}">
                  <a16:creationId xmlns:a16="http://schemas.microsoft.com/office/drawing/2014/main" id="{7CAED3C8-2824-4768-A6BB-9C212DA897C5}"/>
                </a:ext>
              </a:extLst>
            </p:cNvPr>
            <p:cNvGrpSpPr/>
            <p:nvPr/>
          </p:nvGrpSpPr>
          <p:grpSpPr>
            <a:xfrm>
              <a:off x="6495509" y="8271792"/>
              <a:ext cx="5474729" cy="684006"/>
              <a:chOff x="6495509" y="8271792"/>
              <a:chExt cx="5474729" cy="684006"/>
            </a:xfrm>
          </p:grpSpPr>
          <p:grpSp>
            <p:nvGrpSpPr>
              <p:cNvPr id="11" name="Group 11"/>
              <p:cNvGrpSpPr/>
              <p:nvPr/>
            </p:nvGrpSpPr>
            <p:grpSpPr>
              <a:xfrm>
                <a:off x="6544888" y="8279598"/>
                <a:ext cx="5425350" cy="676200"/>
                <a:chOff x="0" y="0"/>
                <a:chExt cx="35582332" cy="4434878"/>
              </a:xfrm>
            </p:grpSpPr>
            <p:sp>
              <p:nvSpPr>
                <p:cNvPr id="12" name="Freeform 12"/>
                <p:cNvSpPr/>
                <p:nvPr/>
              </p:nvSpPr>
              <p:spPr>
                <a:xfrm>
                  <a:off x="0" y="0"/>
                  <a:ext cx="35582330" cy="443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82330" h="4434878">
                      <a:moveTo>
                        <a:pt x="34820330" y="0"/>
                      </a:moveTo>
                      <a:lnTo>
                        <a:pt x="0" y="0"/>
                      </a:lnTo>
                      <a:lnTo>
                        <a:pt x="0" y="4434878"/>
                      </a:lnTo>
                      <a:lnTo>
                        <a:pt x="35582330" y="4434878"/>
                      </a:lnTo>
                      <a:lnTo>
                        <a:pt x="35582330" y="0"/>
                      </a:lnTo>
                      <a:lnTo>
                        <a:pt x="34820330" y="0"/>
                      </a:lnTo>
                      <a:close/>
                      <a:moveTo>
                        <a:pt x="35258480" y="760730"/>
                      </a:moveTo>
                      <a:lnTo>
                        <a:pt x="35258480" y="4111028"/>
                      </a:lnTo>
                      <a:lnTo>
                        <a:pt x="34820330" y="4111028"/>
                      </a:lnTo>
                      <a:lnTo>
                        <a:pt x="34820330" y="4112298"/>
                      </a:lnTo>
                      <a:lnTo>
                        <a:pt x="760730" y="4112298"/>
                      </a:lnTo>
                      <a:lnTo>
                        <a:pt x="760730" y="4111028"/>
                      </a:lnTo>
                      <a:lnTo>
                        <a:pt x="323850" y="4111028"/>
                      </a:lnTo>
                      <a:lnTo>
                        <a:pt x="323850" y="323850"/>
                      </a:lnTo>
                      <a:lnTo>
                        <a:pt x="35258480" y="323850"/>
                      </a:lnTo>
                      <a:lnTo>
                        <a:pt x="35258480" y="760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</p:spPr>
            </p:sp>
            <p:sp>
              <p:nvSpPr>
                <p:cNvPr id="13" name="Freeform 13"/>
                <p:cNvSpPr/>
                <p:nvPr/>
              </p:nvSpPr>
              <p:spPr>
                <a:xfrm>
                  <a:off x="323850" y="323850"/>
                  <a:ext cx="34934630" cy="3788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34630" h="3788448">
                      <a:moveTo>
                        <a:pt x="34493941" y="0"/>
                      </a:moveTo>
                      <a:lnTo>
                        <a:pt x="0" y="0"/>
                      </a:lnTo>
                      <a:lnTo>
                        <a:pt x="0" y="3787178"/>
                      </a:lnTo>
                      <a:lnTo>
                        <a:pt x="436880" y="3787178"/>
                      </a:lnTo>
                      <a:lnTo>
                        <a:pt x="436880" y="3788448"/>
                      </a:lnTo>
                      <a:lnTo>
                        <a:pt x="34496480" y="3788448"/>
                      </a:lnTo>
                      <a:lnTo>
                        <a:pt x="34496480" y="3787178"/>
                      </a:lnTo>
                      <a:lnTo>
                        <a:pt x="34934630" y="3787178"/>
                      </a:lnTo>
                      <a:lnTo>
                        <a:pt x="34934630" y="0"/>
                      </a:lnTo>
                      <a:close/>
                    </a:path>
                  </a:pathLst>
                </a:custGeom>
                <a:solidFill>
                  <a:srgbClr val="05445E"/>
                </a:solidFill>
              </p:spPr>
              <p:txBody>
                <a:bodyPr/>
                <a:lstStyle/>
                <a:p>
                  <a:endParaRPr lang="pt-BR" dirty="0"/>
                </a:p>
              </p:txBody>
            </p:sp>
          </p:grpSp>
          <p:sp>
            <p:nvSpPr>
              <p:cNvPr id="17" name="TextBox 17"/>
              <p:cNvSpPr txBox="1"/>
              <p:nvPr/>
            </p:nvSpPr>
            <p:spPr>
              <a:xfrm>
                <a:off x="6495509" y="8271792"/>
                <a:ext cx="5425350" cy="58868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5120"/>
                  </a:lnSpc>
                  <a:spcBef>
                    <a:spcPct val="0"/>
                  </a:spcBef>
                </a:pPr>
                <a:r>
                  <a:rPr lang="en-US" sz="3200" spc="96" dirty="0">
                    <a:solidFill>
                      <a:srgbClr val="FFFFFF"/>
                    </a:solidFill>
                    <a:latin typeface="Raleway"/>
                  </a:rPr>
                  <a:t>Bando de Dados</a:t>
                </a:r>
              </a:p>
            </p:txBody>
          </p:sp>
        </p:grpSp>
      </p:grp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A6BA2446-EDD0-47BB-A862-F34D24AAD717}"/>
              </a:ext>
            </a:extLst>
          </p:cNvPr>
          <p:cNvGrpSpPr/>
          <p:nvPr/>
        </p:nvGrpSpPr>
        <p:grpSpPr>
          <a:xfrm>
            <a:off x="12344400" y="1848373"/>
            <a:ext cx="5425350" cy="7638527"/>
            <a:chOff x="12344400" y="1317271"/>
            <a:chExt cx="5425350" cy="7638527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/>
            <a:srcRect l="11741" t="1321" r="8398" b="4183"/>
            <a:stretch>
              <a:fillRect/>
            </a:stretch>
          </p:blipFill>
          <p:spPr>
            <a:xfrm>
              <a:off x="12344400" y="1317271"/>
              <a:ext cx="5425350" cy="6579052"/>
            </a:xfrm>
            <a:prstGeom prst="rect">
              <a:avLst/>
            </a:prstGeom>
          </p:spPr>
        </p:pic>
        <p:grpSp>
          <p:nvGrpSpPr>
            <p:cNvPr id="24" name="Agrupar 23">
              <a:extLst>
                <a:ext uri="{FF2B5EF4-FFF2-40B4-BE49-F238E27FC236}">
                  <a16:creationId xmlns:a16="http://schemas.microsoft.com/office/drawing/2014/main" id="{AB81418B-10AA-4854-ACDF-AA070ACEA0FA}"/>
                </a:ext>
              </a:extLst>
            </p:cNvPr>
            <p:cNvGrpSpPr/>
            <p:nvPr/>
          </p:nvGrpSpPr>
          <p:grpSpPr>
            <a:xfrm>
              <a:off x="12479047" y="8279598"/>
              <a:ext cx="5205577" cy="676200"/>
              <a:chOff x="12479047" y="8279598"/>
              <a:chExt cx="5205577" cy="676200"/>
            </a:xfrm>
          </p:grpSpPr>
          <p:grpSp>
            <p:nvGrpSpPr>
              <p:cNvPr id="18" name="Group 18"/>
              <p:cNvGrpSpPr/>
              <p:nvPr/>
            </p:nvGrpSpPr>
            <p:grpSpPr>
              <a:xfrm>
                <a:off x="12479047" y="8279598"/>
                <a:ext cx="5205577" cy="676200"/>
                <a:chOff x="0" y="0"/>
                <a:chExt cx="34140943" cy="4434878"/>
              </a:xfrm>
            </p:grpSpPr>
            <p:sp>
              <p:nvSpPr>
                <p:cNvPr id="19" name="Freeform 19"/>
                <p:cNvSpPr/>
                <p:nvPr/>
              </p:nvSpPr>
              <p:spPr>
                <a:xfrm>
                  <a:off x="0" y="0"/>
                  <a:ext cx="34140942" cy="443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40942" h="4434878">
                      <a:moveTo>
                        <a:pt x="33378942" y="0"/>
                      </a:moveTo>
                      <a:lnTo>
                        <a:pt x="0" y="0"/>
                      </a:lnTo>
                      <a:lnTo>
                        <a:pt x="0" y="4434878"/>
                      </a:lnTo>
                      <a:lnTo>
                        <a:pt x="34140942" y="4434878"/>
                      </a:lnTo>
                      <a:lnTo>
                        <a:pt x="34140942" y="0"/>
                      </a:lnTo>
                      <a:lnTo>
                        <a:pt x="33378942" y="0"/>
                      </a:lnTo>
                      <a:close/>
                      <a:moveTo>
                        <a:pt x="33817092" y="760730"/>
                      </a:moveTo>
                      <a:lnTo>
                        <a:pt x="33817092" y="4111028"/>
                      </a:lnTo>
                      <a:lnTo>
                        <a:pt x="33378942" y="4111028"/>
                      </a:lnTo>
                      <a:lnTo>
                        <a:pt x="33378942" y="4112298"/>
                      </a:lnTo>
                      <a:lnTo>
                        <a:pt x="760730" y="4112298"/>
                      </a:lnTo>
                      <a:lnTo>
                        <a:pt x="760730" y="4111028"/>
                      </a:lnTo>
                      <a:lnTo>
                        <a:pt x="323850" y="4111028"/>
                      </a:lnTo>
                      <a:lnTo>
                        <a:pt x="323850" y="323850"/>
                      </a:lnTo>
                      <a:lnTo>
                        <a:pt x="33817092" y="323850"/>
                      </a:lnTo>
                      <a:lnTo>
                        <a:pt x="33817092" y="7607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</p:spPr>
            </p:sp>
            <p:sp>
              <p:nvSpPr>
                <p:cNvPr id="20" name="Freeform 20"/>
                <p:cNvSpPr/>
                <p:nvPr/>
              </p:nvSpPr>
              <p:spPr>
                <a:xfrm>
                  <a:off x="323850" y="323850"/>
                  <a:ext cx="33493242" cy="3788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3242" h="3788448">
                      <a:moveTo>
                        <a:pt x="33052553" y="0"/>
                      </a:moveTo>
                      <a:lnTo>
                        <a:pt x="0" y="0"/>
                      </a:lnTo>
                      <a:lnTo>
                        <a:pt x="0" y="3787178"/>
                      </a:lnTo>
                      <a:lnTo>
                        <a:pt x="436880" y="3787178"/>
                      </a:lnTo>
                      <a:lnTo>
                        <a:pt x="436880" y="3788448"/>
                      </a:lnTo>
                      <a:lnTo>
                        <a:pt x="33055092" y="3788448"/>
                      </a:lnTo>
                      <a:lnTo>
                        <a:pt x="33055092" y="3787178"/>
                      </a:lnTo>
                      <a:lnTo>
                        <a:pt x="33493242" y="3787178"/>
                      </a:lnTo>
                      <a:lnTo>
                        <a:pt x="33493242" y="0"/>
                      </a:lnTo>
                      <a:close/>
                    </a:path>
                  </a:pathLst>
                </a:custGeom>
                <a:solidFill>
                  <a:srgbClr val="05445E"/>
                </a:solidFill>
              </p:spPr>
            </p:sp>
          </p:grpSp>
          <p:sp>
            <p:nvSpPr>
              <p:cNvPr id="21" name="TextBox 21"/>
              <p:cNvSpPr txBox="1"/>
              <p:nvPr/>
            </p:nvSpPr>
            <p:spPr>
              <a:xfrm>
                <a:off x="13448075" y="8288613"/>
                <a:ext cx="3267521" cy="5886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120"/>
                  </a:lnSpc>
                  <a:spcBef>
                    <a:spcPct val="0"/>
                  </a:spcBef>
                </a:pPr>
                <a:r>
                  <a:rPr lang="en-US" sz="3200" spc="96" dirty="0">
                    <a:solidFill>
                      <a:srgbClr val="FFFFFF"/>
                    </a:solidFill>
                    <a:latin typeface="Raleway"/>
                  </a:rPr>
                  <a:t>Site</a:t>
                </a:r>
              </a:p>
            </p:txBody>
          </p:sp>
        </p:grpSp>
      </p:grpSp>
      <p:pic>
        <p:nvPicPr>
          <p:cNvPr id="23" name="Picture 2">
            <a:extLst>
              <a:ext uri="{FF2B5EF4-FFF2-40B4-BE49-F238E27FC236}">
                <a16:creationId xmlns:a16="http://schemas.microsoft.com/office/drawing/2014/main" id="{6C116603-DC36-4F1E-976C-5FC544C7FA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10800000">
            <a:off x="17221200" y="9268789"/>
            <a:ext cx="1296092" cy="12105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460</Words>
  <Application>Microsoft Office PowerPoint</Application>
  <PresentationFormat>Personalizar</PresentationFormat>
  <Paragraphs>65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Calibri</vt:lpstr>
      <vt:lpstr>Raleway Heavy</vt:lpstr>
      <vt:lpstr>Arial</vt:lpstr>
      <vt:lpstr>Raleway Bold</vt:lpstr>
      <vt:lpstr>Raleway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Black Mind Map Presentation</dc:title>
  <dc:creator>Lucas Ferreira dos Santos</dc:creator>
  <cp:lastModifiedBy>Renato de Oliveira Paulino</cp:lastModifiedBy>
  <cp:revision>31</cp:revision>
  <dcterms:created xsi:type="dcterms:W3CDTF">2006-08-16T00:00:00Z</dcterms:created>
  <dcterms:modified xsi:type="dcterms:W3CDTF">2020-09-23T18:17:32Z</dcterms:modified>
  <dc:identifier>DAEH9baU73E</dc:identifier>
</cp:coreProperties>
</file>

<file path=docProps/thumbnail.jpeg>
</file>